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3"/>
    <p:sldId id="257" r:id="rId4"/>
    <p:sldId id="259" r:id="rId5"/>
    <p:sldId id="284" r:id="rId6"/>
    <p:sldId id="339" r:id="rId7"/>
    <p:sldId id="340" r:id="rId8"/>
    <p:sldId id="260" r:id="rId9"/>
    <p:sldId id="274" r:id="rId10"/>
    <p:sldId id="341" r:id="rId11"/>
    <p:sldId id="261" r:id="rId12"/>
    <p:sldId id="270" r:id="rId13"/>
    <p:sldId id="342" r:id="rId14"/>
    <p:sldId id="262" r:id="rId15"/>
    <p:sldId id="344" r:id="rId16"/>
    <p:sldId id="345" r:id="rId17"/>
    <p:sldId id="346" r:id="rId18"/>
    <p:sldId id="347" r:id="rId19"/>
    <p:sldId id="348" r:id="rId20"/>
    <p:sldId id="349" r:id="rId21"/>
    <p:sldId id="333" r:id="rId22"/>
    <p:sldId id="350" r:id="rId23"/>
    <p:sldId id="351" r:id="rId24"/>
    <p:sldId id="352" r:id="rId25"/>
    <p:sldId id="353" r:id="rId26"/>
    <p:sldId id="354" r:id="rId27"/>
    <p:sldId id="355" r:id="rId28"/>
    <p:sldId id="28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00"/>
    <a:srgbClr val="FFCCFF"/>
    <a:srgbClr val="FF99FF"/>
    <a:srgbClr val="660066"/>
    <a:srgbClr val="5B9BD5"/>
    <a:srgbClr val="000000"/>
    <a:srgbClr val="FFE300"/>
    <a:srgbClr val="004C8F"/>
    <a:srgbClr val="FF3019"/>
    <a:srgbClr val="0088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6" autoAdjust="0"/>
    <p:restoredTop sz="94710" autoAdjust="0"/>
  </p:normalViewPr>
  <p:slideViewPr>
    <p:cSldViewPr snapToGrid="0" showGuides="1">
      <p:cViewPr varScale="1">
        <p:scale>
          <a:sx n="114" d="100"/>
          <a:sy n="114" d="100"/>
        </p:scale>
        <p:origin x="1140" y="108"/>
      </p:cViewPr>
      <p:guideLst>
        <p:guide orient="horz" pos="2190"/>
        <p:guide pos="3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2968283" y="101287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1069145" y="264472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2405576" y="417698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6886140" y="2623624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304715" y="361427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4353953" y="538680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6562583" y="511340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3967091" y="2099747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8610600" y="144784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153441" y="842936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0515602" y="40051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9658643" y="337843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7991621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0353823" y="432286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9159240" y="517782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360835" y="2272640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/>
        </p:nvSpPr>
        <p:spPr>
          <a:xfrm>
            <a:off x="514643" y="5225023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5641340" y="288861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009968" y="4390842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828714" y="1966958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20139" y="10235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 userDrawn="1"/>
        </p:nvSpPr>
        <p:spPr>
          <a:xfrm>
            <a:off x="9799685" y="6321245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 userDrawn="1"/>
        </p:nvSpPr>
        <p:spPr>
          <a:xfrm>
            <a:off x="1932938" y="6205131"/>
            <a:ext cx="36000" cy="360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63500">
              <a:schemeClr val="bg1">
                <a:alpha val="5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 userDrawn="1"/>
        </p:nvSpPr>
        <p:spPr>
          <a:xfrm>
            <a:off x="2441576" y="227264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 userDrawn="1"/>
        </p:nvSpPr>
        <p:spPr>
          <a:xfrm>
            <a:off x="5290356" y="129035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/>
        </p:nvSpPr>
        <p:spPr>
          <a:xfrm>
            <a:off x="11820464" y="3946241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 userDrawn="1"/>
        </p:nvSpPr>
        <p:spPr>
          <a:xfrm>
            <a:off x="6254755" y="6507016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 userDrawn="1"/>
        </p:nvSpPr>
        <p:spPr>
          <a:xfrm>
            <a:off x="163659" y="6356350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 userDrawn="1"/>
        </p:nvSpPr>
        <p:spPr>
          <a:xfrm>
            <a:off x="8153400" y="328128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 userDrawn="1"/>
        </p:nvSpPr>
        <p:spPr>
          <a:xfrm>
            <a:off x="2403268" y="4910039"/>
            <a:ext cx="36000" cy="3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EA01-DF5C-4020-8152-CB549B32AC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1627-D543-4EA5-93C2-AD1450F75B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/>
        </p:nvCxnSpPr>
        <p:spPr>
          <a:xfrm flipV="1">
            <a:off x="1245783" y="4873269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1294250" y="-4182"/>
            <a:ext cx="1217394" cy="1296833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>
            <a:off x="28135" y="1955247"/>
            <a:ext cx="12168554" cy="2658962"/>
          </a:xfrm>
          <a:custGeom>
            <a:avLst/>
            <a:gdLst>
              <a:gd name="connsiteX0" fmla="*/ 0 w 12168554"/>
              <a:gd name="connsiteY0" fmla="*/ 168975 h 2658962"/>
              <a:gd name="connsiteX1" fmla="*/ 590843 w 12168554"/>
              <a:gd name="connsiteY1" fmla="*/ 2518279 h 2658962"/>
              <a:gd name="connsiteX2" fmla="*/ 1280160 w 12168554"/>
              <a:gd name="connsiteY2" fmla="*/ 126771 h 2658962"/>
              <a:gd name="connsiteX3" fmla="*/ 1786597 w 12168554"/>
              <a:gd name="connsiteY3" fmla="*/ 2546415 h 2658962"/>
              <a:gd name="connsiteX4" fmla="*/ 2489982 w 12168554"/>
              <a:gd name="connsiteY4" fmla="*/ 98636 h 2658962"/>
              <a:gd name="connsiteX5" fmla="*/ 3024554 w 12168554"/>
              <a:gd name="connsiteY5" fmla="*/ 2574550 h 2658962"/>
              <a:gd name="connsiteX6" fmla="*/ 3826413 w 12168554"/>
              <a:gd name="connsiteY6" fmla="*/ 42365 h 2658962"/>
              <a:gd name="connsiteX7" fmla="*/ 4557933 w 12168554"/>
              <a:gd name="connsiteY7" fmla="*/ 2560482 h 2658962"/>
              <a:gd name="connsiteX8" fmla="*/ 5514536 w 12168554"/>
              <a:gd name="connsiteY8" fmla="*/ 28298 h 2658962"/>
              <a:gd name="connsiteX9" fmla="*/ 6850967 w 12168554"/>
              <a:gd name="connsiteY9" fmla="*/ 2546415 h 2658962"/>
              <a:gd name="connsiteX10" fmla="*/ 7709096 w 12168554"/>
              <a:gd name="connsiteY10" fmla="*/ 98636 h 2658962"/>
              <a:gd name="connsiteX11" fmla="*/ 8342142 w 12168554"/>
              <a:gd name="connsiteY11" fmla="*/ 2518279 h 2658962"/>
              <a:gd name="connsiteX12" fmla="*/ 9256542 w 12168554"/>
              <a:gd name="connsiteY12" fmla="*/ 162 h 2658962"/>
              <a:gd name="connsiteX13" fmla="*/ 10128739 w 12168554"/>
              <a:gd name="connsiteY13" fmla="*/ 2658956 h 2658962"/>
              <a:gd name="connsiteX14" fmla="*/ 10860259 w 12168554"/>
              <a:gd name="connsiteY14" fmla="*/ 28298 h 2658962"/>
              <a:gd name="connsiteX15" fmla="*/ 11507373 w 12168554"/>
              <a:gd name="connsiteY15" fmla="*/ 2602685 h 2658962"/>
              <a:gd name="connsiteX16" fmla="*/ 12168554 w 12168554"/>
              <a:gd name="connsiteY16" fmla="*/ 112704 h 2658962"/>
              <a:gd name="connsiteX17" fmla="*/ 12168554 w 12168554"/>
              <a:gd name="connsiteY17" fmla="*/ 112704 h 265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68554" h="2658962">
                <a:moveTo>
                  <a:pt x="0" y="168975"/>
                </a:moveTo>
                <a:cubicBezTo>
                  <a:pt x="188741" y="1347144"/>
                  <a:pt x="377483" y="2525313"/>
                  <a:pt x="590843" y="2518279"/>
                </a:cubicBezTo>
                <a:cubicBezTo>
                  <a:pt x="804203" y="2511245"/>
                  <a:pt x="1080868" y="122082"/>
                  <a:pt x="1280160" y="126771"/>
                </a:cubicBezTo>
                <a:cubicBezTo>
                  <a:pt x="1479452" y="131460"/>
                  <a:pt x="1584960" y="2551104"/>
                  <a:pt x="1786597" y="2546415"/>
                </a:cubicBezTo>
                <a:cubicBezTo>
                  <a:pt x="1988234" y="2541726"/>
                  <a:pt x="2283656" y="93947"/>
                  <a:pt x="2489982" y="98636"/>
                </a:cubicBezTo>
                <a:cubicBezTo>
                  <a:pt x="2696308" y="103325"/>
                  <a:pt x="2801816" y="2583928"/>
                  <a:pt x="3024554" y="2574550"/>
                </a:cubicBezTo>
                <a:cubicBezTo>
                  <a:pt x="3247292" y="2565172"/>
                  <a:pt x="3570850" y="44710"/>
                  <a:pt x="3826413" y="42365"/>
                </a:cubicBezTo>
                <a:cubicBezTo>
                  <a:pt x="4081976" y="40020"/>
                  <a:pt x="4276579" y="2562826"/>
                  <a:pt x="4557933" y="2560482"/>
                </a:cubicBezTo>
                <a:cubicBezTo>
                  <a:pt x="4839287" y="2558138"/>
                  <a:pt x="5132364" y="30642"/>
                  <a:pt x="5514536" y="28298"/>
                </a:cubicBezTo>
                <a:cubicBezTo>
                  <a:pt x="5896708" y="25954"/>
                  <a:pt x="6485207" y="2534692"/>
                  <a:pt x="6850967" y="2546415"/>
                </a:cubicBezTo>
                <a:cubicBezTo>
                  <a:pt x="7216727" y="2558138"/>
                  <a:pt x="7460567" y="103325"/>
                  <a:pt x="7709096" y="98636"/>
                </a:cubicBezTo>
                <a:cubicBezTo>
                  <a:pt x="7957625" y="93947"/>
                  <a:pt x="8084234" y="2534691"/>
                  <a:pt x="8342142" y="2518279"/>
                </a:cubicBezTo>
                <a:cubicBezTo>
                  <a:pt x="8600050" y="2501867"/>
                  <a:pt x="8958776" y="-23284"/>
                  <a:pt x="9256542" y="162"/>
                </a:cubicBezTo>
                <a:cubicBezTo>
                  <a:pt x="9554308" y="23608"/>
                  <a:pt x="9861453" y="2654267"/>
                  <a:pt x="10128739" y="2658956"/>
                </a:cubicBezTo>
                <a:cubicBezTo>
                  <a:pt x="10396025" y="2663645"/>
                  <a:pt x="10630487" y="37676"/>
                  <a:pt x="10860259" y="28298"/>
                </a:cubicBezTo>
                <a:cubicBezTo>
                  <a:pt x="11090031" y="18920"/>
                  <a:pt x="11289324" y="2588617"/>
                  <a:pt x="11507373" y="2602685"/>
                </a:cubicBezTo>
                <a:cubicBezTo>
                  <a:pt x="11725422" y="2616753"/>
                  <a:pt x="12168554" y="112704"/>
                  <a:pt x="12168554" y="112704"/>
                </a:cubicBezTo>
                <a:lnTo>
                  <a:pt x="12168554" y="112704"/>
                </a:lnTo>
              </a:path>
            </a:pathLst>
          </a:custGeom>
          <a:noFill/>
          <a:ln>
            <a:gradFill>
              <a:gsLst>
                <a:gs pos="0">
                  <a:schemeClr val="bg1">
                    <a:lumMod val="50000"/>
                    <a:alpha val="10000"/>
                  </a:schemeClr>
                </a:gs>
                <a:gs pos="42000">
                  <a:schemeClr val="bg1">
                    <a:lumMod val="0"/>
                    <a:lumOff val="100000"/>
                    <a:alpha val="15000"/>
                  </a:schemeClr>
                </a:gs>
                <a:gs pos="76000">
                  <a:schemeClr val="bg1">
                    <a:lumMod val="50000"/>
                    <a:alpha val="10000"/>
                  </a:schemeClr>
                </a:gs>
                <a:gs pos="100000">
                  <a:schemeClr val="bg1">
                    <a:lumMod val="0"/>
                    <a:lumOff val="100000"/>
                    <a:alpha val="1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22949" y="155949"/>
            <a:ext cx="6546101" cy="6546101"/>
          </a:xfrm>
          <a:prstGeom prst="ellipse">
            <a:avLst/>
          </a:prstGeom>
          <a:noFill/>
          <a:ln w="76200">
            <a:gradFill>
              <a:gsLst>
                <a:gs pos="0">
                  <a:schemeClr val="bg1"/>
                </a:gs>
                <a:gs pos="56000">
                  <a:schemeClr val="bg1">
                    <a:lumMod val="0"/>
                    <a:lumOff val="100000"/>
                    <a:alpha val="10000"/>
                  </a:schemeClr>
                </a:gs>
                <a:gs pos="100000">
                  <a:schemeClr val="bg1">
                    <a:alpha val="0"/>
                    <a:lumMod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/>
        </p:nvCxnSpPr>
        <p:spPr>
          <a:xfrm flipV="1">
            <a:off x="8800805" y="4962550"/>
            <a:ext cx="1217088" cy="1296507"/>
          </a:xfrm>
          <a:prstGeom prst="line">
            <a:avLst/>
          </a:prstGeom>
          <a:ln w="38100">
            <a:gradFill>
              <a:gsLst>
                <a:gs pos="1000">
                  <a:schemeClr val="bg1">
                    <a:lumMod val="95000"/>
                    <a:alpha val="70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3713136" y="3799054"/>
            <a:ext cx="7893293" cy="0"/>
          </a:xfrm>
          <a:prstGeom prst="line">
            <a:avLst/>
          </a:prstGeom>
          <a:ln w="31750">
            <a:gradFill>
              <a:gsLst>
                <a:gs pos="0">
                  <a:schemeClr val="bg1">
                    <a:lumMod val="0"/>
                  </a:schemeClr>
                </a:gs>
                <a:gs pos="42000">
                  <a:srgbClr val="FFFFFF">
                    <a:lumMod val="49000"/>
                  </a:srgbClr>
                </a:gs>
                <a:gs pos="22000">
                  <a:schemeClr val="bg1">
                    <a:lumMod val="0"/>
                    <a:lumOff val="100000"/>
                  </a:schemeClr>
                </a:gs>
                <a:gs pos="73000">
                  <a:schemeClr val="bg1">
                    <a:alpha val="52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9369050" y="2899143"/>
            <a:ext cx="1645665" cy="766939"/>
            <a:chOff x="9629499" y="4855648"/>
            <a:chExt cx="1645665" cy="766939"/>
          </a:xfrm>
        </p:grpSpPr>
        <p:sp>
          <p:nvSpPr>
            <p:cNvPr id="20" name="任意多边形 19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0"/>
            <a:ext cx="12190096" cy="6858000"/>
            <a:chOff x="0" y="0"/>
            <a:chExt cx="12190096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0096" cy="6858000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404360" y="2799581"/>
              <a:ext cx="3383280" cy="1070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6000" spc="3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韩宜商城</a:t>
              </a:r>
              <a:endParaRPr lang="zh-CN" altLang="en-US" sz="6000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1294250" y="2799581"/>
              <a:ext cx="7893293" cy="0"/>
            </a:xfrm>
            <a:prstGeom prst="line">
              <a:avLst/>
            </a:prstGeom>
            <a:ln w="31750">
              <a:gradFill>
                <a:gsLst>
                  <a:gs pos="0">
                    <a:schemeClr val="bg1">
                      <a:lumMod val="0"/>
                    </a:schemeClr>
                  </a:gs>
                  <a:gs pos="42000">
                    <a:srgbClr val="FFFFFF">
                      <a:lumMod val="49000"/>
                    </a:srgbClr>
                  </a:gs>
                  <a:gs pos="22000">
                    <a:schemeClr val="bg1">
                      <a:lumMod val="0"/>
                      <a:lumOff val="100000"/>
                    </a:schemeClr>
                  </a:gs>
                  <a:gs pos="73000">
                    <a:schemeClr val="bg1">
                      <a:alpha val="52000"/>
                    </a:schemeClr>
                  </a:gs>
                  <a:gs pos="100000">
                    <a:schemeClr val="bg1">
                      <a:lumMod val="0"/>
                      <a:alpha val="40000"/>
                    </a:schemeClr>
                  </a:gs>
                </a:gsLst>
                <a:lin ang="0" scaled="0"/>
              </a:gra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863725" y="1383665"/>
              <a:ext cx="3747135" cy="678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i="1" spc="300" dirty="0">
                  <a:solidFill>
                    <a:schemeClr val="bg1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自选项目答辩</a:t>
              </a:r>
              <a:endParaRPr lang="zh-CN" altLang="en-US" sz="3600" i="1" spc="3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29195" y="4613910"/>
              <a:ext cx="3508375" cy="944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指导老师：钟平明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r>
                <a:rPr lang="zh-CN" altLang="en-US" sz="2800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</a:rPr>
                <a:t>编码人员：邓亚飞</a:t>
              </a:r>
              <a:endParaRPr lang="zh-CN" altLang="en-US" sz="28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3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14233" y="3695700"/>
            <a:ext cx="25958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登录与注册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161925"/>
            <a:ext cx="9905365" cy="657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428625"/>
            <a:ext cx="11457305" cy="6000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4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331633" y="3695700"/>
            <a:ext cx="35610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导航与商品展示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424180"/>
            <a:ext cx="12105005" cy="6009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31750"/>
            <a:ext cx="9857105" cy="42951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25" y="2590800"/>
            <a:ext cx="9180830" cy="2894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95" y="106680"/>
            <a:ext cx="9462135" cy="65068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399415"/>
            <a:ext cx="5516245" cy="420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30" y="254635"/>
            <a:ext cx="12514580" cy="6287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0" y="1312545"/>
            <a:ext cx="8119745" cy="316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-53975"/>
            <a:ext cx="8886825" cy="718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254635"/>
            <a:ext cx="12095480" cy="5038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同心圆 22"/>
          <p:cNvSpPr/>
          <p:nvPr/>
        </p:nvSpPr>
        <p:spPr>
          <a:xfrm>
            <a:off x="-798286" y="-217716"/>
            <a:ext cx="7286172" cy="7286172"/>
          </a:xfrm>
          <a:prstGeom prst="donut">
            <a:avLst>
              <a:gd name="adj" fmla="val 43771"/>
            </a:avLst>
          </a:prstGeom>
          <a:gradFill>
            <a:gsLst>
              <a:gs pos="54000">
                <a:schemeClr val="bg1">
                  <a:alpha val="0"/>
                </a:schemeClr>
              </a:gs>
              <a:gs pos="100000">
                <a:schemeClr val="bg1">
                  <a:lumMod val="95000"/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2958192" y="391432"/>
            <a:ext cx="5979885" cy="5993690"/>
            <a:chOff x="-2958192" y="391432"/>
            <a:chExt cx="5979885" cy="5993690"/>
          </a:xfrm>
        </p:grpSpPr>
        <p:sp>
          <p:nvSpPr>
            <p:cNvPr id="9" name="椭圆 8"/>
            <p:cNvSpPr/>
            <p:nvPr/>
          </p:nvSpPr>
          <p:spPr>
            <a:xfrm rot="10800000">
              <a:off x="-2958192" y="391432"/>
              <a:ext cx="5916386" cy="5916386"/>
            </a:xfrm>
            <a:prstGeom prst="ellipse">
              <a:avLst/>
            </a:prstGeom>
            <a:blipFill dpi="0" rotWithShape="1">
              <a:blip r:embed="rId1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2">
                      <a:lumMod val="50000"/>
                      <a:alpha val="5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 rot="10800000">
              <a:off x="-2894693" y="468736"/>
              <a:ext cx="5916386" cy="5916386"/>
            </a:xfrm>
            <a:prstGeom prst="ellipse">
              <a:avLst/>
            </a:prstGeom>
            <a:blipFill dpi="0" rotWithShape="1">
              <a:blip r:embed="rId1"/>
              <a:srcRect/>
              <a:tile tx="0" ty="0" sx="30000" sy="30000" flip="none" algn="ctr"/>
            </a:blipFill>
            <a:ln w="44450">
              <a:gradFill>
                <a:gsLst>
                  <a:gs pos="0">
                    <a:schemeClr val="bg1">
                      <a:alpha val="60000"/>
                    </a:schemeClr>
                  </a:gs>
                  <a:gs pos="72000">
                    <a:schemeClr val="bg2">
                      <a:lumMod val="50000"/>
                      <a:alpha val="0"/>
                    </a:schemeClr>
                  </a:gs>
                  <a:gs pos="100000">
                    <a:schemeClr val="bg2">
                      <a:lumMod val="50000"/>
                      <a:alpha val="50000"/>
                    </a:schemeClr>
                  </a:gs>
                </a:gsLst>
                <a:lin ang="180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77628" y="2894423"/>
            <a:ext cx="1859280" cy="1097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FFFF00"/>
                </a:solidFill>
                <a:latin typeface="Arial Black" panose="020B0A04020102020204" pitchFamily="34" charset="0"/>
              </a:rPr>
              <a:t>韩宜</a:t>
            </a:r>
            <a:endParaRPr lang="zh-CN" altLang="en-US" sz="66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639060" y="424815"/>
            <a:ext cx="5071745" cy="914400"/>
            <a:chOff x="2638827" y="424739"/>
            <a:chExt cx="3432067" cy="764702"/>
          </a:xfrm>
        </p:grpSpPr>
        <p:sp>
          <p:nvSpPr>
            <p:cNvPr id="103" name="文本框 102"/>
            <p:cNvSpPr txBox="1"/>
            <p:nvPr/>
          </p:nvSpPr>
          <p:spPr>
            <a:xfrm>
              <a:off x="3068995" y="424739"/>
              <a:ext cx="1170432" cy="764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2638827" y="572787"/>
              <a:ext cx="3432067" cy="549550"/>
              <a:chOff x="3254576" y="1608674"/>
              <a:chExt cx="3432067" cy="549550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3254576" y="1608674"/>
                <a:ext cx="3432067" cy="433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 </a:t>
                </a:r>
                <a:r>
                  <a:rPr lang="zh-CN" altLang="en-US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后台登录及</a:t>
                </a:r>
                <a:r>
                  <a:rPr lang="en-US" altLang="zh-CN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RBAC</a:t>
                </a:r>
                <a:endParaRPr lang="en-US" altLang="zh-CN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228006" y="2086224"/>
                <a:ext cx="2384450" cy="72000"/>
                <a:chOff x="4340550" y="2044020"/>
                <a:chExt cx="2384450" cy="72000"/>
              </a:xfrm>
            </p:grpSpPr>
            <p:sp>
              <p:nvSpPr>
                <p:cNvPr id="7" name="圆角矩形 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16" name="直接连接符 15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" name="组合 17"/>
          <p:cNvGrpSpPr/>
          <p:nvPr/>
        </p:nvGrpSpPr>
        <p:grpSpPr>
          <a:xfrm>
            <a:off x="3807670" y="1458137"/>
            <a:ext cx="3046287" cy="923330"/>
            <a:chOff x="3807670" y="1458137"/>
            <a:chExt cx="3046287" cy="923330"/>
          </a:xfrm>
        </p:grpSpPr>
        <p:sp>
          <p:nvSpPr>
            <p:cNvPr id="104" name="文本框 103"/>
            <p:cNvSpPr txBox="1"/>
            <p:nvPr/>
          </p:nvSpPr>
          <p:spPr>
            <a:xfrm>
              <a:off x="3807670" y="1458137"/>
              <a:ext cx="11704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4469507" y="1615705"/>
              <a:ext cx="2384450" cy="531551"/>
              <a:chOff x="5841041" y="2273770"/>
              <a:chExt cx="2384450" cy="531551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6315411" y="2273770"/>
                <a:ext cx="1910080" cy="518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zh-CN" altLang="en-US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商品模块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5841041" y="2733321"/>
                <a:ext cx="2384450" cy="72000"/>
                <a:chOff x="4340550" y="2044020"/>
                <a:chExt cx="2384450" cy="72000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28" name="直接连接符 2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" name="组合 18"/>
          <p:cNvGrpSpPr/>
          <p:nvPr/>
        </p:nvGrpSpPr>
        <p:grpSpPr>
          <a:xfrm>
            <a:off x="4546600" y="2491740"/>
            <a:ext cx="4038600" cy="914400"/>
            <a:chOff x="4546345" y="2491535"/>
            <a:chExt cx="3164862" cy="809398"/>
          </a:xfrm>
        </p:grpSpPr>
        <p:sp>
          <p:nvSpPr>
            <p:cNvPr id="105" name="文本框 104"/>
            <p:cNvSpPr txBox="1"/>
            <p:nvPr/>
          </p:nvSpPr>
          <p:spPr>
            <a:xfrm>
              <a:off x="4546345" y="2491535"/>
              <a:ext cx="1170432" cy="8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4937527" y="2640624"/>
              <a:ext cx="2773680" cy="539743"/>
              <a:chOff x="5704410" y="3031613"/>
              <a:chExt cx="2773680" cy="53974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5704410" y="3031613"/>
                <a:ext cx="2773680" cy="458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前台登录注册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36" name="组合 35"/>
              <p:cNvGrpSpPr/>
              <p:nvPr/>
            </p:nvGrpSpPr>
            <p:grpSpPr>
              <a:xfrm>
                <a:off x="6093640" y="3499356"/>
                <a:ext cx="2384450" cy="72000"/>
                <a:chOff x="4340550" y="2044020"/>
                <a:chExt cx="2384450" cy="72000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38" name="直接连接符 3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0" name="组合 19"/>
          <p:cNvGrpSpPr/>
          <p:nvPr/>
        </p:nvGrpSpPr>
        <p:grpSpPr>
          <a:xfrm>
            <a:off x="2639695" y="3524885"/>
            <a:ext cx="5945505" cy="1032428"/>
            <a:chOff x="3905724" y="3524933"/>
            <a:chExt cx="3805483" cy="685248"/>
          </a:xfrm>
        </p:grpSpPr>
        <p:sp>
          <p:nvSpPr>
            <p:cNvPr id="106" name="文本框 105"/>
            <p:cNvSpPr txBox="1"/>
            <p:nvPr/>
          </p:nvSpPr>
          <p:spPr>
            <a:xfrm>
              <a:off x="4546345" y="3524933"/>
              <a:ext cx="1170432" cy="6069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3905724" y="3681766"/>
              <a:ext cx="3805483" cy="528415"/>
              <a:chOff x="5205400" y="3934024"/>
              <a:chExt cx="3805483" cy="528415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5205400" y="3934024"/>
                <a:ext cx="3728732" cy="34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导航和商品展示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46" name="组合 45"/>
              <p:cNvGrpSpPr/>
              <p:nvPr/>
            </p:nvGrpSpPr>
            <p:grpSpPr>
              <a:xfrm>
                <a:off x="6626433" y="4390439"/>
                <a:ext cx="2384450" cy="72000"/>
                <a:chOff x="4340550" y="2044020"/>
                <a:chExt cx="2384450" cy="72000"/>
              </a:xfrm>
            </p:grpSpPr>
            <p:sp>
              <p:nvSpPr>
                <p:cNvPr id="47" name="圆角矩形 4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48" name="直接连接符 4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1" name="组合 20"/>
          <p:cNvGrpSpPr/>
          <p:nvPr/>
        </p:nvGrpSpPr>
        <p:grpSpPr>
          <a:xfrm>
            <a:off x="2336800" y="4558030"/>
            <a:ext cx="5948680" cy="1000760"/>
            <a:chOff x="3125225" y="4558331"/>
            <a:chExt cx="3728732" cy="700173"/>
          </a:xfrm>
        </p:grpSpPr>
        <p:sp>
          <p:nvSpPr>
            <p:cNvPr id="107" name="文本框 106"/>
            <p:cNvSpPr txBox="1"/>
            <p:nvPr/>
          </p:nvSpPr>
          <p:spPr>
            <a:xfrm>
              <a:off x="3699718" y="4558331"/>
              <a:ext cx="1170432" cy="63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spc="-300" dirty="0">
                  <a:ln>
                    <a:solidFill>
                      <a:schemeClr val="bg1"/>
                    </a:solidFill>
                  </a:ln>
                  <a:noFill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05</a:t>
              </a:r>
              <a:endParaRPr lang="zh-CN" altLang="en-US" sz="5400" spc="-300" dirty="0">
                <a:ln>
                  <a:solidFill>
                    <a:schemeClr val="bg1"/>
                  </a:solidFill>
                </a:ln>
                <a:noFill/>
                <a:latin typeface="Adobe Gothic Std B" panose="020B0800000000000000" pitchFamily="34" charset="-128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3125225" y="4703549"/>
              <a:ext cx="3728732" cy="554955"/>
              <a:chOff x="4390070" y="4733195"/>
              <a:chExt cx="3728732" cy="55495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4390070" y="4733195"/>
                <a:ext cx="3728732" cy="362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2800" spc="600" dirty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购物车以及支付</a:t>
                </a:r>
                <a:endParaRPr lang="zh-CN" altLang="en-US" sz="2800" spc="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5734352" y="5216150"/>
                <a:ext cx="2384450" cy="72000"/>
                <a:chOff x="4340550" y="2044020"/>
                <a:chExt cx="2384450" cy="72000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340550" y="2044020"/>
                  <a:ext cx="2340000" cy="72000"/>
                </a:xfrm>
                <a:prstGeom prst="roundRect">
                  <a:avLst>
                    <a:gd name="adj" fmla="val 50000"/>
                  </a:avLst>
                </a:prstGeom>
                <a:noFill/>
                <a:ln w="3175">
                  <a:gradFill>
                    <a:gsLst>
                      <a:gs pos="0">
                        <a:schemeClr val="accent1">
                          <a:lumMod val="0"/>
                          <a:lumOff val="100000"/>
                          <a:alpha val="0"/>
                        </a:schemeClr>
                      </a:gs>
                      <a:gs pos="100000">
                        <a:schemeClr val="bg1">
                          <a:alpha val="75000"/>
                        </a:schemeClr>
                      </a:gs>
                    </a:gsLst>
                    <a:lin ang="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/>
                </a:p>
              </p:txBody>
            </p:sp>
            <p:cxnSp>
              <p:nvCxnSpPr>
                <p:cNvPr id="58" name="直接连接符 57"/>
                <p:cNvCxnSpPr/>
                <p:nvPr/>
              </p:nvCxnSpPr>
              <p:spPr>
                <a:xfrm>
                  <a:off x="4451350" y="2080020"/>
                  <a:ext cx="2273650" cy="0"/>
                </a:xfrm>
                <a:prstGeom prst="line">
                  <a:avLst/>
                </a:prstGeom>
                <a:ln w="177800">
                  <a:gradFill>
                    <a:gsLst>
                      <a:gs pos="0">
                        <a:schemeClr val="accent1">
                          <a:alpha val="0"/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0" scaled="0"/>
                  </a:gradFill>
                  <a:round/>
                </a:ln>
                <a:effectLst>
                  <a:softEdge rad="38100"/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2" name="组合 81"/>
          <p:cNvGrpSpPr/>
          <p:nvPr/>
        </p:nvGrpSpPr>
        <p:grpSpPr>
          <a:xfrm>
            <a:off x="10714127" y="911130"/>
            <a:ext cx="672740" cy="378000"/>
            <a:chOff x="3610961" y="1925498"/>
            <a:chExt cx="672740" cy="378000"/>
          </a:xfrm>
        </p:grpSpPr>
        <p:sp>
          <p:nvSpPr>
            <p:cNvPr id="83" name="椭圆 82"/>
            <p:cNvSpPr/>
            <p:nvPr/>
          </p:nvSpPr>
          <p:spPr>
            <a:xfrm>
              <a:off x="3743772" y="1930260"/>
              <a:ext cx="360000" cy="36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0000">
                    <a:schemeClr val="bg1">
                      <a:alpha val="0"/>
                    </a:schemeClr>
                  </a:gs>
                </a:gsLst>
                <a:lin ang="6600000" scaled="0"/>
              </a:gradFill>
            </a:ln>
            <a:effectLst>
              <a:glow rad="50800">
                <a:schemeClr val="bg2">
                  <a:lumMod val="25000"/>
                  <a:alpha val="3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3730534" y="1925498"/>
              <a:ext cx="378000" cy="378000"/>
              <a:chOff x="4273339" y="2057162"/>
              <a:chExt cx="371520" cy="371520"/>
            </a:xfrm>
          </p:grpSpPr>
          <p:sp>
            <p:nvSpPr>
              <p:cNvPr id="87" name="椭圆 86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4273339" y="2057162"/>
                <a:ext cx="371520" cy="371520"/>
              </a:xfrm>
              <a:prstGeom prst="ellipse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>
                      <a:alpha val="5500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5" name="空心弧 84"/>
            <p:cNvSpPr/>
            <p:nvPr/>
          </p:nvSpPr>
          <p:spPr>
            <a:xfrm rot="20850466">
              <a:off x="3610961" y="2065449"/>
              <a:ext cx="672740" cy="153874"/>
            </a:xfrm>
            <a:prstGeom prst="blockArc">
              <a:avLst>
                <a:gd name="adj1" fmla="val 20361374"/>
                <a:gd name="adj2" fmla="val 11725350"/>
                <a:gd name="adj3" fmla="val 0"/>
              </a:avLst>
            </a:prstGeom>
            <a:noFill/>
            <a:ln w="3175">
              <a:solidFill>
                <a:schemeClr val="bg1">
                  <a:alpha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4055857" y="2142386"/>
              <a:ext cx="72000" cy="7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50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5</a:t>
            </a:r>
            <a:endParaRPr lang="zh-CN" altLang="en-US" sz="350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14232" y="3695700"/>
            <a:ext cx="25958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下单与支付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bldLvl="0" animBg="1"/>
      <p:bldP spid="5" grpId="0" bldLvl="0" animBg="1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3010" y="1315720"/>
            <a:ext cx="4838065" cy="2885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50520"/>
            <a:ext cx="5295265" cy="228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70" y="-546735"/>
            <a:ext cx="6380480" cy="2366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9765" y="1605915"/>
            <a:ext cx="12047855" cy="617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980" y="199390"/>
            <a:ext cx="5719445" cy="5678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5" y="1879600"/>
            <a:ext cx="5609590" cy="258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0" y="88900"/>
            <a:ext cx="11684635" cy="6542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45" y="1772285"/>
            <a:ext cx="11619230" cy="4980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407670"/>
            <a:ext cx="8390255" cy="50666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838200"/>
            <a:ext cx="10333355" cy="579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360" y="89535"/>
            <a:ext cx="9841230" cy="3142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" y="609600"/>
            <a:ext cx="12105640" cy="5927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335" y="2005330"/>
            <a:ext cx="10953115" cy="3974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733425"/>
            <a:ext cx="10114280" cy="539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635186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277288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36"/>
          <p:cNvSpPr/>
          <p:nvPr/>
        </p:nvSpPr>
        <p:spPr>
          <a:xfrm rot="21305581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20794989" flipV="1">
            <a:off x="3078964" y="815861"/>
            <a:ext cx="6078002" cy="5239657"/>
          </a:xfrm>
          <a:prstGeom prst="triangle">
            <a:avLst/>
          </a:prstGeom>
          <a:noFill/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等腰三角形 38"/>
          <p:cNvSpPr/>
          <p:nvPr/>
        </p:nvSpPr>
        <p:spPr>
          <a:xfrm flipV="1">
            <a:off x="3078964" y="861122"/>
            <a:ext cx="6078002" cy="5239657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57" name="矩形 56"/>
          <p:cNvSpPr/>
          <p:nvPr/>
        </p:nvSpPr>
        <p:spPr>
          <a:xfrm>
            <a:off x="1276350" y="2248543"/>
            <a:ext cx="9658350" cy="20650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045970" y="1858010"/>
            <a:ext cx="8100060" cy="2646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600" dirty="0">
                <a:ln>
                  <a:gradFill>
                    <a:gsLst>
                      <a:gs pos="0">
                        <a:schemeClr val="bg1"/>
                      </a:gs>
                      <a:gs pos="66000">
                        <a:schemeClr val="bg1">
                          <a:alpha val="50000"/>
                          <a:lumMod val="42000"/>
                        </a:schemeClr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ln>
                <a:noFill/>
                <a:effectLst>
                  <a:glow rad="63500">
                    <a:srgbClr val="00B0F0">
                      <a:alpha val="20000"/>
                    </a:srgb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16600" b="1" spc="600" dirty="0">
              <a:ln>
                <a:gradFill>
                  <a:gsLst>
                    <a:gs pos="0">
                      <a:schemeClr val="bg1"/>
                    </a:gs>
                    <a:gs pos="66000">
                      <a:schemeClr val="bg1">
                        <a:alpha val="50000"/>
                        <a:lumMod val="42000"/>
                      </a:schemeClr>
                    </a:gs>
                    <a:gs pos="100000">
                      <a:schemeClr val="bg1"/>
                    </a:gs>
                  </a:gsLst>
                  <a:lin ang="5400000" scaled="0"/>
                </a:gradFill>
              </a:ln>
              <a:noFill/>
              <a:effectLst>
                <a:glow rad="63500">
                  <a:srgbClr val="00B0F0">
                    <a:alpha val="20000"/>
                  </a:srgbClr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453370" y="1519025"/>
            <a:ext cx="1285260" cy="598977"/>
            <a:chOff x="9629499" y="4855648"/>
            <a:chExt cx="1645665" cy="766939"/>
          </a:xfrm>
        </p:grpSpPr>
        <p:sp>
          <p:nvSpPr>
            <p:cNvPr id="41" name="任意多边形 40"/>
            <p:cNvSpPr/>
            <p:nvPr/>
          </p:nvSpPr>
          <p:spPr>
            <a:xfrm flipH="1">
              <a:off x="10439924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88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20100000">
              <a:off x="10415108" y="4980734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23CE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500000">
              <a:off x="10415108" y="5276158"/>
              <a:ext cx="315791" cy="221342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5AC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 rot="780000">
              <a:off x="10932019" y="5228561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 rot="20831396">
              <a:off x="10931758" y="5009158"/>
              <a:ext cx="343145" cy="24051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3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0831501" y="5101005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/>
          </p:nvSpPr>
          <p:spPr>
            <a:xfrm>
              <a:off x="10249933" y="5088228"/>
              <a:ext cx="430550" cy="301778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4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9936691" y="5010987"/>
              <a:ext cx="650952" cy="456261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0079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 rot="19200000">
              <a:off x="10032254" y="4855648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00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 rot="2400000">
              <a:off x="10032254" y="5346362"/>
              <a:ext cx="394093" cy="276225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700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 rot="768349">
              <a:off x="9851681" y="4959916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20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 rot="20820000">
              <a:off x="9851286" y="5162919"/>
              <a:ext cx="507051" cy="355399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E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9629499" y="5044421"/>
              <a:ext cx="555551" cy="389393"/>
            </a:xfrm>
            <a:custGeom>
              <a:avLst/>
              <a:gdLst>
                <a:gd name="connsiteX0" fmla="*/ 394558 w 624958"/>
                <a:gd name="connsiteY0" fmla="*/ 0 h 460800"/>
                <a:gd name="connsiteX1" fmla="*/ 440992 w 624958"/>
                <a:gd name="connsiteY1" fmla="*/ 4681 h 460800"/>
                <a:gd name="connsiteX2" fmla="*/ 447672 w 624958"/>
                <a:gd name="connsiteY2" fmla="*/ 6755 h 460800"/>
                <a:gd name="connsiteX3" fmla="*/ 449592 w 624958"/>
                <a:gd name="connsiteY3" fmla="*/ 6983 h 460800"/>
                <a:gd name="connsiteX4" fmla="*/ 458433 w 624958"/>
                <a:gd name="connsiteY4" fmla="*/ 10095 h 460800"/>
                <a:gd name="connsiteX5" fmla="*/ 484240 w 624958"/>
                <a:gd name="connsiteY5" fmla="*/ 18106 h 460800"/>
                <a:gd name="connsiteX6" fmla="*/ 624958 w 624958"/>
                <a:gd name="connsiteY6" fmla="*/ 230400 h 460800"/>
                <a:gd name="connsiteX7" fmla="*/ 484240 w 624958"/>
                <a:gd name="connsiteY7" fmla="*/ 442694 h 460800"/>
                <a:gd name="connsiteX8" fmla="*/ 458457 w 624958"/>
                <a:gd name="connsiteY8" fmla="*/ 450698 h 460800"/>
                <a:gd name="connsiteX9" fmla="*/ 449592 w 624958"/>
                <a:gd name="connsiteY9" fmla="*/ 453818 h 460800"/>
                <a:gd name="connsiteX10" fmla="*/ 447666 w 624958"/>
                <a:gd name="connsiteY10" fmla="*/ 454047 h 460800"/>
                <a:gd name="connsiteX11" fmla="*/ 440992 w 624958"/>
                <a:gd name="connsiteY11" fmla="*/ 456119 h 460800"/>
                <a:gd name="connsiteX12" fmla="*/ 394558 w 624958"/>
                <a:gd name="connsiteY12" fmla="*/ 460800 h 460800"/>
                <a:gd name="connsiteX13" fmla="*/ 348124 w 624958"/>
                <a:gd name="connsiteY13" fmla="*/ 456119 h 460800"/>
                <a:gd name="connsiteX14" fmla="*/ 329343 w 624958"/>
                <a:gd name="connsiteY14" fmla="*/ 450289 h 460800"/>
                <a:gd name="connsiteX15" fmla="*/ 288001 w 624958"/>
                <a:gd name="connsiteY15" fmla="*/ 439598 h 460800"/>
                <a:gd name="connsiteX16" fmla="*/ 0 w 624958"/>
                <a:gd name="connsiteY16" fmla="*/ 230401 h 460800"/>
                <a:gd name="connsiteX17" fmla="*/ 288001 w 624958"/>
                <a:gd name="connsiteY17" fmla="*/ 21203 h 460800"/>
                <a:gd name="connsiteX18" fmla="*/ 329324 w 624958"/>
                <a:gd name="connsiteY18" fmla="*/ 10517 h 460800"/>
                <a:gd name="connsiteX19" fmla="*/ 348124 w 624958"/>
                <a:gd name="connsiteY19" fmla="*/ 4681 h 460800"/>
                <a:gd name="connsiteX20" fmla="*/ 394558 w 624958"/>
                <a:gd name="connsiteY20" fmla="*/ 0 h 46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24958" h="460800">
                  <a:moveTo>
                    <a:pt x="394558" y="0"/>
                  </a:moveTo>
                  <a:cubicBezTo>
                    <a:pt x="410464" y="0"/>
                    <a:pt x="425993" y="1612"/>
                    <a:pt x="440992" y="4681"/>
                  </a:cubicBezTo>
                  <a:lnTo>
                    <a:pt x="447672" y="6755"/>
                  </a:lnTo>
                  <a:lnTo>
                    <a:pt x="449592" y="6983"/>
                  </a:lnTo>
                  <a:lnTo>
                    <a:pt x="458433" y="10095"/>
                  </a:lnTo>
                  <a:lnTo>
                    <a:pt x="484240" y="18106"/>
                  </a:lnTo>
                  <a:cubicBezTo>
                    <a:pt x="566934" y="53083"/>
                    <a:pt x="624958" y="134966"/>
                    <a:pt x="624958" y="230400"/>
                  </a:cubicBezTo>
                  <a:cubicBezTo>
                    <a:pt x="624958" y="325835"/>
                    <a:pt x="566934" y="407717"/>
                    <a:pt x="484240" y="442694"/>
                  </a:cubicBezTo>
                  <a:lnTo>
                    <a:pt x="458457" y="450698"/>
                  </a:lnTo>
                  <a:lnTo>
                    <a:pt x="449592" y="453818"/>
                  </a:lnTo>
                  <a:lnTo>
                    <a:pt x="447666" y="454047"/>
                  </a:lnTo>
                  <a:lnTo>
                    <a:pt x="440992" y="456119"/>
                  </a:lnTo>
                  <a:cubicBezTo>
                    <a:pt x="425993" y="459188"/>
                    <a:pt x="410464" y="460800"/>
                    <a:pt x="394558" y="460800"/>
                  </a:cubicBezTo>
                  <a:cubicBezTo>
                    <a:pt x="378652" y="460800"/>
                    <a:pt x="363123" y="459188"/>
                    <a:pt x="348124" y="456119"/>
                  </a:cubicBezTo>
                  <a:lnTo>
                    <a:pt x="329343" y="450289"/>
                  </a:lnTo>
                  <a:lnTo>
                    <a:pt x="288001" y="439598"/>
                  </a:lnTo>
                  <a:cubicBezTo>
                    <a:pt x="203637" y="410432"/>
                    <a:pt x="104728" y="346473"/>
                    <a:pt x="0" y="230401"/>
                  </a:cubicBezTo>
                  <a:cubicBezTo>
                    <a:pt x="104728" y="114328"/>
                    <a:pt x="203637" y="50370"/>
                    <a:pt x="288001" y="21203"/>
                  </a:cubicBezTo>
                  <a:lnTo>
                    <a:pt x="329324" y="10517"/>
                  </a:lnTo>
                  <a:lnTo>
                    <a:pt x="348124" y="4681"/>
                  </a:lnTo>
                  <a:cubicBezTo>
                    <a:pt x="363123" y="1612"/>
                    <a:pt x="378652" y="0"/>
                    <a:pt x="394558" y="0"/>
                  </a:cubicBezTo>
                  <a:close/>
                </a:path>
              </a:pathLst>
            </a:custGeom>
            <a:solidFill>
              <a:srgbClr val="FF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空心弧 54"/>
          <p:cNvSpPr/>
          <p:nvPr/>
        </p:nvSpPr>
        <p:spPr>
          <a:xfrm>
            <a:off x="2214710" y="5125620"/>
            <a:ext cx="7762797" cy="202784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6" name="空心弧 55"/>
          <p:cNvSpPr/>
          <p:nvPr/>
        </p:nvSpPr>
        <p:spPr>
          <a:xfrm>
            <a:off x="3627135" y="5247063"/>
            <a:ext cx="4937729" cy="1048815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7" grpId="0" animBg="1"/>
      <p:bldP spid="55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1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53255" y="3695700"/>
            <a:ext cx="392557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后台登录及</a:t>
            </a:r>
            <a:r>
              <a:rPr lang="en-US" altLang="zh-CN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RBAC</a:t>
            </a:r>
            <a:endParaRPr lang="en-US" altLang="zh-CN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31623" y="1766355"/>
            <a:ext cx="3328754" cy="3328754"/>
            <a:chOff x="2477704" y="-27296"/>
            <a:chExt cx="7092000" cy="7092000"/>
          </a:xfrm>
        </p:grpSpPr>
        <p:sp>
          <p:nvSpPr>
            <p:cNvPr id="3" name="椭圆 2"/>
            <p:cNvSpPr/>
            <p:nvPr/>
          </p:nvSpPr>
          <p:spPr>
            <a:xfrm>
              <a:off x="2662656" y="35127"/>
              <a:ext cx="6857999" cy="6858001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228600">
                <a:schemeClr val="accent2">
                  <a:lumMod val="60000"/>
                  <a:lumOff val="40000"/>
                  <a:alpha val="3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2702858" y="0"/>
              <a:ext cx="6858000" cy="6858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477704" y="-27296"/>
              <a:ext cx="7092000" cy="7092000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85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spc="300" dirty="0"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RBAC:</a:t>
              </a:r>
              <a:r>
                <a:rPr lang="zh-CN" altLang="en-US" sz="3200" spc="300" dirty="0">
                  <a:latin typeface="幼圆" panose="02010509060101010101" pitchFamily="49" charset="-122"/>
                  <a:ea typeface="幼圆" panose="02010509060101010101" pitchFamily="49" charset="-122"/>
                  <a:cs typeface="Arial" panose="020B0604020202020204" pitchFamily="34" charset="0"/>
                </a:rPr>
                <a:t>基于角色的访问控制</a:t>
              </a:r>
              <a:endParaRPr lang="zh-CN" altLang="en-US" sz="3200" spc="300" dirty="0">
                <a:latin typeface="幼圆" panose="02010509060101010101" pitchFamily="49" charset="-122"/>
                <a:ea typeface="幼圆" panose="02010509060101010101" pitchFamily="49" charset="-122"/>
                <a:cs typeface="Arial" panose="020B0604020202020204" pitchFamily="34" charset="0"/>
              </a:endParaRPr>
            </a:p>
            <a:p>
              <a:pPr algn="ctr"/>
              <a:endParaRPr lang="zh-CN" altLang="en-US" dirty="0"/>
            </a:p>
          </p:txBody>
        </p:sp>
      </p:grpSp>
      <p:sp>
        <p:nvSpPr>
          <p:cNvPr id="6" name="空心弧 5"/>
          <p:cNvSpPr/>
          <p:nvPr/>
        </p:nvSpPr>
        <p:spPr>
          <a:xfrm rot="20022928">
            <a:off x="2081009" y="2042741"/>
            <a:ext cx="8148748" cy="2759260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rot="2101767">
            <a:off x="2384604" y="1513259"/>
            <a:ext cx="8148748" cy="2759260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rot="17293843" flipH="1">
            <a:off x="2226469" y="2081997"/>
            <a:ext cx="7190904" cy="2610897"/>
          </a:xfrm>
          <a:prstGeom prst="blockArc">
            <a:avLst>
              <a:gd name="adj1" fmla="val 18941961"/>
              <a:gd name="adj2" fmla="val 13122788"/>
              <a:gd name="adj3" fmla="val 0"/>
            </a:avLst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 rot="21600000">
            <a:off x="9520395" y="4228034"/>
            <a:ext cx="612000" cy="612000"/>
            <a:chOff x="4020182" y="2071364"/>
            <a:chExt cx="1081685" cy="1081685"/>
          </a:xfrm>
        </p:grpSpPr>
        <p:sp>
          <p:nvSpPr>
            <p:cNvPr id="13" name="椭圆 12"/>
            <p:cNvSpPr/>
            <p:nvPr/>
          </p:nvSpPr>
          <p:spPr>
            <a:xfrm>
              <a:off x="4026829" y="2071364"/>
              <a:ext cx="1075038" cy="1075038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020182" y="2078011"/>
              <a:ext cx="1075039" cy="1075038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角色</a:t>
              </a:r>
              <a:endParaRPr lang="zh-CN" altLang="en-US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 rot="21600000">
            <a:off x="7020721" y="190840"/>
            <a:ext cx="612000" cy="612000"/>
            <a:chOff x="4020182" y="2071364"/>
            <a:chExt cx="1081685" cy="1081685"/>
          </a:xfrm>
        </p:grpSpPr>
        <p:sp>
          <p:nvSpPr>
            <p:cNvPr id="16" name="椭圆 15"/>
            <p:cNvSpPr/>
            <p:nvPr/>
          </p:nvSpPr>
          <p:spPr>
            <a:xfrm>
              <a:off x="4026829" y="2071364"/>
              <a:ext cx="1075038" cy="1075038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020182" y="2078011"/>
              <a:ext cx="1075039" cy="1075038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管理员</a:t>
              </a:r>
              <a:endParaRPr lang="zh-CN" altLang="en-US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 rot="21600000">
            <a:off x="3024351" y="1362001"/>
            <a:ext cx="619719" cy="612000"/>
            <a:chOff x="4026829" y="2071364"/>
            <a:chExt cx="1095328" cy="1081685"/>
          </a:xfrm>
        </p:grpSpPr>
        <p:sp>
          <p:nvSpPr>
            <p:cNvPr id="22" name="椭圆 21"/>
            <p:cNvSpPr/>
            <p:nvPr/>
          </p:nvSpPr>
          <p:spPr>
            <a:xfrm>
              <a:off x="4026829" y="2071364"/>
              <a:ext cx="1075038" cy="1075038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4047118" y="2078011"/>
              <a:ext cx="1075039" cy="1075038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u</a:t>
              </a:r>
              <a:endParaRPr lang="en-US" altLang="zh-CN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r</a:t>
              </a:r>
              <a:endParaRPr lang="en-US" altLang="zh-CN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l</a:t>
              </a:r>
              <a:endParaRPr lang="en-US" altLang="zh-CN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1" name="椭圆 30"/>
          <p:cNvSpPr/>
          <p:nvPr/>
        </p:nvSpPr>
        <p:spPr>
          <a:xfrm>
            <a:off x="9143365" y="2430780"/>
            <a:ext cx="608330" cy="60833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95000"/>
                </a:schemeClr>
              </a:gs>
            </a:gsLst>
            <a:lin ang="18900000" scaled="1"/>
            <a:tileRect/>
          </a:gradFill>
          <a:ln>
            <a:noFill/>
          </a:ln>
          <a:effectLst>
            <a:glow rad="381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21600000">
            <a:off x="5567023" y="5541284"/>
            <a:ext cx="612000" cy="860425"/>
            <a:chOff x="4020182" y="1632530"/>
            <a:chExt cx="1081685" cy="1520766"/>
          </a:xfrm>
        </p:grpSpPr>
        <p:sp>
          <p:nvSpPr>
            <p:cNvPr id="34" name="椭圆 33"/>
            <p:cNvSpPr/>
            <p:nvPr/>
          </p:nvSpPr>
          <p:spPr>
            <a:xfrm>
              <a:off x="4026829" y="2071364"/>
              <a:ext cx="1075038" cy="1075038"/>
            </a:xfrm>
            <a:prstGeom prst="ellipse">
              <a:avLst/>
            </a:prstGeom>
            <a:gradFill flip="none" rotWithShape="1">
              <a:gsLst>
                <a:gs pos="0">
                  <a:srgbClr val="660066"/>
                </a:gs>
                <a:gs pos="100000">
                  <a:srgbClr val="FFCCFF"/>
                </a:gs>
              </a:gsLst>
              <a:lin ang="18900000" scaled="1"/>
              <a:tileRect/>
            </a:gradFill>
            <a:ln>
              <a:noFill/>
            </a:ln>
            <a:effectLst>
              <a:glow rad="381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4020182" y="1632530"/>
              <a:ext cx="1075198" cy="1520766"/>
            </a:xfrm>
            <a:prstGeom prst="ellipse">
              <a:avLst/>
            </a:prstGeom>
            <a:solidFill>
              <a:schemeClr val="tx1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spc="-300" dirty="0">
                  <a:latin typeface="Arial" panose="020B0604020202020204" pitchFamily="34" charset="0"/>
                  <a:ea typeface="华文新魏" panose="02010800040101010101" pitchFamily="2" charset="-122"/>
                  <a:cs typeface="Arial" panose="020B0604020202020204" pitchFamily="34" charset="0"/>
                </a:rPr>
                <a:t>权限</a:t>
              </a:r>
              <a:endParaRPr lang="zh-CN" altLang="en-US" sz="2400" b="1" spc="-300" dirty="0">
                <a:latin typeface="Arial" panose="020B0604020202020204" pitchFamily="34" charset="0"/>
                <a:ea typeface="华文新魏" panose="020108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7756225" y="194015"/>
            <a:ext cx="3688080" cy="548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spc="300" dirty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不同的管理员有不同的角色</a:t>
            </a:r>
            <a:endParaRPr lang="zh-CN" altLang="en-US" sz="2000" spc="300" dirty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751911" y="2434703"/>
            <a:ext cx="30988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400"/>
              </a:lnSpc>
            </a:pP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967258" y="4840059"/>
            <a:ext cx="205867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不同的角色对应</a:t>
            </a: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l">
              <a:lnSpc>
                <a:spcPts val="2400"/>
              </a:lnSpc>
            </a:pPr>
            <a:r>
              <a:rPr lang="zh-CN" altLang="en-US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不同的权限</a:t>
            </a: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03425" y="5804232"/>
            <a:ext cx="259461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不同的权限限制我们</a:t>
            </a: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ts val="2400"/>
              </a:lnSpc>
            </a:pPr>
            <a:r>
              <a:rPr lang="zh-CN" altLang="en-US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访问的可</a:t>
            </a:r>
            <a:r>
              <a:rPr lang="en-US" altLang="zh-CN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url</a:t>
            </a:r>
            <a:r>
              <a:rPr lang="zh-CN" altLang="en-US" b="1" spc="300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路径</a:t>
            </a:r>
            <a:endParaRPr lang="zh-CN" altLang="en-US" b="1" spc="300" dirty="0">
              <a:solidFill>
                <a:srgbClr val="FFC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0684" y="1467950"/>
            <a:ext cx="2711450" cy="701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禁止访问</a:t>
            </a:r>
            <a:r>
              <a:rPr lang="en-US" altLang="zh-CN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url,</a:t>
            </a:r>
            <a:r>
              <a:rPr lang="zh-CN" altLang="en-US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就限制了</a:t>
            </a:r>
            <a:endParaRPr lang="zh-CN" altLang="en-US" b="1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algn="l">
              <a:lnSpc>
                <a:spcPts val="2400"/>
              </a:lnSpc>
            </a:pPr>
            <a:r>
              <a:rPr lang="zh-CN" altLang="en-US" b="1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我们操作控制器和权限。</a:t>
            </a:r>
            <a:endParaRPr lang="zh-CN" altLang="en-US" spc="3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6" grpId="0"/>
      <p:bldP spid="37" grpId="0"/>
      <p:bldP spid="38" grpId="0"/>
      <p:bldP spid="3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空心弧 13"/>
          <p:cNvSpPr/>
          <p:nvPr/>
        </p:nvSpPr>
        <p:spPr>
          <a:xfrm rot="20063414">
            <a:off x="684956" y="2648288"/>
            <a:ext cx="9949218" cy="2082320"/>
          </a:xfrm>
          <a:prstGeom prst="blockArc">
            <a:avLst>
              <a:gd name="adj1" fmla="val 17323036"/>
              <a:gd name="adj2" fmla="val 16029276"/>
              <a:gd name="adj3" fmla="val 0"/>
            </a:avLst>
          </a:prstGeom>
          <a:noFill/>
          <a:ln>
            <a:gradFill>
              <a:gsLst>
                <a:gs pos="0">
                  <a:schemeClr val="bg1">
                    <a:alpha val="0"/>
                    <a:lumMod val="0"/>
                    <a:lumOff val="100000"/>
                  </a:schemeClr>
                </a:gs>
                <a:gs pos="100000">
                  <a:schemeClr val="bg1">
                    <a:alpha val="50000"/>
                    <a:lumMod val="9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8255"/>
            <a:ext cx="2831465" cy="311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65" y="8255"/>
            <a:ext cx="3295015" cy="311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80" y="8255"/>
            <a:ext cx="5207000" cy="3118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435" y="8255"/>
            <a:ext cx="2179955" cy="66655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580" y="2097405"/>
            <a:ext cx="4180840" cy="4095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6050" y="600075"/>
            <a:ext cx="12016740" cy="544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288290"/>
            <a:ext cx="4685665" cy="1647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80" y="288290"/>
            <a:ext cx="2352675" cy="20002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440" y="150495"/>
            <a:ext cx="3190240" cy="2276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75" y="520065"/>
            <a:ext cx="4352290" cy="6152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065" y="2079625"/>
            <a:ext cx="7363460" cy="4592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668594" y="-1998406"/>
            <a:ext cx="10854812" cy="10854812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63562" y="-1703438"/>
            <a:ext cx="10264876" cy="10264876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064164" y="-361950"/>
            <a:ext cx="2096017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8900" b="1" i="1" dirty="0">
                <a:ln>
                  <a:solidFill>
                    <a:schemeClr val="bg1"/>
                  </a:solidFill>
                </a:ln>
                <a:noFill/>
                <a:latin typeface="Adobe Devanagari" panose="02040503050201020203" pitchFamily="18" charset="0"/>
                <a:ea typeface="Adobe Gothic Std B" panose="020B0800000000000000" pitchFamily="34" charset="-128"/>
                <a:cs typeface="Adobe Devanagari" panose="02040503050201020203" pitchFamily="18" charset="0"/>
              </a:rPr>
              <a:t>2</a:t>
            </a:r>
            <a:endParaRPr lang="zh-CN" altLang="en-US" sz="38900" b="1" i="1" dirty="0">
              <a:ln>
                <a:solidFill>
                  <a:schemeClr val="bg1"/>
                </a:solidFill>
              </a:ln>
              <a:noFill/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55533" y="3695700"/>
            <a:ext cx="21132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商品模块</a:t>
            </a:r>
            <a:endParaRPr lang="zh-CN" altLang="en-US" sz="3200" spc="6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227700" y="4399781"/>
            <a:ext cx="7893293" cy="0"/>
          </a:xfrm>
          <a:prstGeom prst="line">
            <a:avLst/>
          </a:prstGeom>
          <a:ln w="25400">
            <a:gradFill>
              <a:gsLst>
                <a:gs pos="0">
                  <a:schemeClr val="bg1">
                    <a:lumMod val="0"/>
                  </a:schemeClr>
                </a:gs>
                <a:gs pos="50000">
                  <a:schemeClr val="bg1">
                    <a:lumMod val="0"/>
                    <a:lumOff val="100000"/>
                  </a:schemeClr>
                </a:gs>
                <a:gs pos="100000">
                  <a:schemeClr val="bg1">
                    <a:lumMod val="0"/>
                    <a:alpha val="40000"/>
                  </a:schemeClr>
                </a:gs>
              </a:gsLst>
              <a:lin ang="0" scaled="0"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空心弧 28"/>
          <p:cNvSpPr/>
          <p:nvPr/>
        </p:nvSpPr>
        <p:spPr>
          <a:xfrm flipH="1">
            <a:off x="-915921" y="-1045029"/>
            <a:ext cx="7705329" cy="8912679"/>
          </a:xfrm>
          <a:prstGeom prst="blockArc">
            <a:avLst>
              <a:gd name="adj1" fmla="val 10921855"/>
              <a:gd name="adj2" fmla="val 10674174"/>
              <a:gd name="adj3" fmla="val 840"/>
            </a:avLst>
          </a:prstGeom>
          <a:noFill/>
          <a:ln w="6350">
            <a:solidFill>
              <a:schemeClr val="bg1">
                <a:alpha val="50000"/>
              </a:schemeClr>
            </a:solidFill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-3876833" y="-428477"/>
            <a:ext cx="7714953" cy="7714953"/>
            <a:chOff x="-3505811" y="468003"/>
            <a:chExt cx="7714953" cy="7714953"/>
          </a:xfrm>
        </p:grpSpPr>
        <p:sp>
          <p:nvSpPr>
            <p:cNvPr id="15" name="椭圆 14"/>
            <p:cNvSpPr/>
            <p:nvPr/>
          </p:nvSpPr>
          <p:spPr>
            <a:xfrm>
              <a:off x="-3256345" y="595280"/>
              <a:ext cx="7460399" cy="746039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254000">
                <a:schemeClr val="accent2">
                  <a:lumMod val="60000"/>
                  <a:lumOff val="40000"/>
                  <a:alpha val="40000"/>
                </a:schemeClr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-3260880" y="595280"/>
              <a:ext cx="7460399" cy="7460399"/>
            </a:xfrm>
            <a:prstGeom prst="ellipse">
              <a:avLst/>
            </a:prstGeom>
            <a:blipFill dpi="0" rotWithShape="1">
              <a:blip r:embed="rId1">
                <a:alphaModFix amt="5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-3505811" y="468003"/>
              <a:ext cx="7714953" cy="7714953"/>
            </a:xfrm>
            <a:prstGeom prst="ellipse">
              <a:avLst/>
            </a:prstGeom>
            <a:gradFill flip="none" rotWithShape="1">
              <a:gsLst>
                <a:gs pos="40000">
                  <a:schemeClr val="tx1"/>
                </a:gs>
                <a:gs pos="100000">
                  <a:schemeClr val="tx1"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4410264" y="3377263"/>
            <a:ext cx="6120000" cy="72000"/>
            <a:chOff x="4340550" y="2044020"/>
            <a:chExt cx="2384450" cy="72000"/>
          </a:xfrm>
        </p:grpSpPr>
        <p:sp>
          <p:nvSpPr>
            <p:cNvPr id="48" name="圆角矩形 47"/>
            <p:cNvSpPr/>
            <p:nvPr/>
          </p:nvSpPr>
          <p:spPr>
            <a:xfrm>
              <a:off x="4340550" y="2044020"/>
              <a:ext cx="2340000" cy="72000"/>
            </a:xfrm>
            <a:prstGeom prst="roundRect">
              <a:avLst>
                <a:gd name="adj" fmla="val 50000"/>
              </a:avLst>
            </a:prstGeom>
            <a:noFill/>
            <a:ln w="3175">
              <a:gradFill>
                <a:gsLst>
                  <a:gs pos="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bg1">
                      <a:alpha val="75000"/>
                    </a:schemeClr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4451350" y="2080020"/>
              <a:ext cx="2273650" cy="0"/>
            </a:xfrm>
            <a:prstGeom prst="line">
              <a:avLst/>
            </a:prstGeom>
            <a:ln w="177800">
              <a:gradFill>
                <a:gsLst>
                  <a:gs pos="0">
                    <a:schemeClr val="accent1">
                      <a:alpha val="0"/>
                      <a:lumMod val="0"/>
                      <a:lumOff val="100000"/>
                    </a:schemeClr>
                  </a:gs>
                  <a:gs pos="100000">
                    <a:schemeClr val="bg1">
                      <a:alpha val="50000"/>
                    </a:schemeClr>
                  </a:gs>
                </a:gsLst>
                <a:lin ang="0" scaled="0"/>
              </a:gradFill>
              <a:round/>
            </a:ln>
            <a:effectLst>
              <a:softEdge rad="381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1553972" y="1929516"/>
            <a:ext cx="914400" cy="298837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后台商品模块</a:t>
            </a:r>
            <a:endParaRPr lang="zh-CN" altLang="en-US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0715369" y="1883073"/>
            <a:ext cx="914400" cy="298837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dirty="0">
                <a:solidFill>
                  <a:srgbClr val="FFC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前台商品模块</a:t>
            </a:r>
            <a:endParaRPr lang="zh-CN" altLang="en-US" sz="2800" dirty="0">
              <a:solidFill>
                <a:srgbClr val="FFC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93465" y="1974850"/>
            <a:ext cx="2575560" cy="2499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9D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管理员在后台对</a:t>
            </a:r>
            <a:endParaRPr lang="zh-CN" altLang="en-US" sz="2400" b="1" dirty="0">
              <a:solidFill>
                <a:srgbClr val="FF9D0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9D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商品进行添加，和一些列类型，品牌，图片的添加</a:t>
            </a:r>
            <a:endParaRPr lang="zh-CN" altLang="en-US" sz="2400" b="1" dirty="0">
              <a:solidFill>
                <a:srgbClr val="FF9D0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000" b="1" dirty="0">
              <a:solidFill>
                <a:srgbClr val="FF9D0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20255" y="1974850"/>
            <a:ext cx="294259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根据需求取后台添加的商品，和一系列的类型，属性，分类</a:t>
            </a:r>
            <a:endParaRPr lang="zh-CN" altLang="en-US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0" grpId="0" animBg="1"/>
      <p:bldP spid="5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1038225"/>
            <a:ext cx="11711940" cy="468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WPS 演示</Application>
  <PresentationFormat>宽屏</PresentationFormat>
  <Paragraphs>88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0" baseType="lpstr">
      <vt:lpstr>Arial</vt:lpstr>
      <vt:lpstr>宋体</vt:lpstr>
      <vt:lpstr>Wingdings</vt:lpstr>
      <vt:lpstr>华文行楷</vt:lpstr>
      <vt:lpstr>黑体</vt:lpstr>
      <vt:lpstr>Arial Black</vt:lpstr>
      <vt:lpstr>Adobe Gothic Std B</vt:lpstr>
      <vt:lpstr>华文新魏</vt:lpstr>
      <vt:lpstr>Adobe Devanagari</vt:lpstr>
      <vt:lpstr>幼圆</vt:lpstr>
      <vt:lpstr>仿宋</vt:lpstr>
      <vt:lpstr>PMingLiU</vt:lpstr>
      <vt:lpstr>Impact</vt:lpstr>
      <vt:lpstr>GungsuhChe</vt:lpstr>
      <vt:lpstr>Calibri</vt:lpstr>
      <vt:lpstr>等线</vt:lpstr>
      <vt:lpstr>Segoe Print</vt:lpstr>
      <vt:lpstr>微软雅黑</vt:lpstr>
      <vt:lpstr>等线 Light</vt:lpstr>
      <vt:lpstr>等线 Light</vt:lpstr>
      <vt:lpstr>等线</vt:lpstr>
      <vt:lpstr>MS UI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陈立</dc:creator>
  <cp:lastModifiedBy>yafei</cp:lastModifiedBy>
  <cp:revision>294</cp:revision>
  <dcterms:created xsi:type="dcterms:W3CDTF">2016-04-18T09:51:00Z</dcterms:created>
  <dcterms:modified xsi:type="dcterms:W3CDTF">2017-02-26T17:16:06Z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2052-10.1.0.6173</vt:lpwstr>
  </property>
</Properties>
</file>